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rimson Pro Semi Bold" panose="020B0604020202020204" charset="0"/>
      <p:regular r:id="rId15"/>
    </p:embeddedFont>
    <p:embeddedFont>
      <p:font typeface="Heebo" pitchFamily="2" charset="-79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HR Matrix—A SaaS-Based HRMS: A Brief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comprehensive study examining the strategic impact and market potential of cloud-based Human Resource Management Systems in today's digital workplace.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325" y="1088946"/>
            <a:ext cx="6284000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Challenges &amp; Considerations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2325" y="2061329"/>
            <a:ext cx="3730943" cy="2266355"/>
          </a:xfrm>
          <a:prstGeom prst="roundRect">
            <a:avLst>
              <a:gd name="adj" fmla="val 484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9465" y="2061329"/>
            <a:ext cx="91440" cy="2266355"/>
          </a:xfrm>
          <a:prstGeom prst="roundRect">
            <a:avLst>
              <a:gd name="adj" fmla="val 34495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6524030" y="2294453"/>
            <a:ext cx="297906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Connectivity Dependencies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4030" y="2749153"/>
            <a:ext cx="3196114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Critical reliance on stable internet connectivity for seamless cloud access and system reliability during peak usage periods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532" y="2061329"/>
            <a:ext cx="3730943" cy="2266355"/>
          </a:xfrm>
          <a:prstGeom prst="roundRect">
            <a:avLst>
              <a:gd name="adj" fmla="val 484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672" y="2061329"/>
            <a:ext cx="91440" cy="2266355"/>
          </a:xfrm>
          <a:prstGeom prst="roundRect">
            <a:avLst>
              <a:gd name="adj" fmla="val 34495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10465237" y="2294453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Customization Balance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65237" y="2749153"/>
            <a:ext cx="3196114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Navigating the tension between unique organizational needs and standardized SaaS platform capabilities and limitations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2325" y="4537948"/>
            <a:ext cx="3730943" cy="2602706"/>
          </a:xfrm>
          <a:prstGeom prst="roundRect">
            <a:avLst>
              <a:gd name="adj" fmla="val 421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99465" y="4537948"/>
            <a:ext cx="91440" cy="2602706"/>
          </a:xfrm>
          <a:prstGeom prst="roundRect">
            <a:avLst>
              <a:gd name="adj" fmla="val 34495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6524030" y="4771073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Security &amp; Compliance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4030" y="5225772"/>
            <a:ext cx="3196114" cy="168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Maintaining robust data security protocols while ensuring compliance with rapidly evolving privacy regulations across jurisdictions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771" y="539591"/>
            <a:ext cx="7775258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Takeaways from the Business Analysis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70771" y="2054900"/>
            <a:ext cx="439936" cy="43993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806208" y="2122051"/>
            <a:ext cx="283904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HR Transformation Catalyst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06208" y="2544842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SaaS HRMS platforms serve as critical enablers of comprehensive HR digital transformation initiatives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0771" y="3561398"/>
            <a:ext cx="439936" cy="43993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806208" y="3628549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Operational Excellence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06208" y="4051340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 integration and intelligent automation drive measurable operational efficiency gains and enhanced employee satisfaction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0771" y="5067895"/>
            <a:ext cx="439936" cy="43993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806208" y="5135047"/>
            <a:ext cx="29747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Workforce Planning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806208" y="5557838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Advanced analytics capabilities unlock sophisticated workforce planning and data-driven decision-making processes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0771" y="6574393"/>
            <a:ext cx="439936" cy="43993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806208" y="6641544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Market Imperative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06208" y="7064335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Accelerating market growth and evolving hybrid work trends make SaaS HRMS adoption a business imperative, not option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36989" y="1098232"/>
            <a:ext cx="75564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4" name="Shape 1"/>
          <p:cNvSpPr/>
          <p:nvPr/>
        </p:nvSpPr>
        <p:spPr>
          <a:xfrm>
            <a:off x="3536989" y="351591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3855839" y="376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Questions &amp; Discussion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855839" y="426088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Ready to explore deeper insights from the comprehensive HRMS business analysis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536988" y="547698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3855838" y="5678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Collaboration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855838" y="622708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Contact information available for continued dialogue on HRMS strategic implementation and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37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Meet the Project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61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comprehensive analysis was developed by a dedicated team of business analysts, leveraging their expertise to deliver key insights into SaaS-based HRMS solutions.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57099"/>
            <a:ext cx="640794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68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Sooraj Shetty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17433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 Analyst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457099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7655362" y="368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Kriti Sinha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417433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 Analyst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990862"/>
            <a:ext cx="130428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Rushikesh Joshi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5708094"/>
            <a:ext cx="12589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 Analyst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5529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final presentation has been reviewed by our Lead Business Analyst, Swapnil Raut, ensuring accuracy and strategic alignment.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18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Exploding Market for SaaS HRMS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728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$15.6B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10468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2020 Market Value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59509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Global HR software market baseline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0728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$33.6B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10468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2028 Projection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59509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Expected market growth trajectory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07288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57%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10468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Investment Intent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59509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Organizations planning SaaS HR adoption by 2029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389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Cloud adoption is being driven by the rise of hybrid work models and the critical need for scalable, flexible HR solutions that can adapt to changing workforce dynamics.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912" y="523637"/>
            <a:ext cx="7810976" cy="2380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350"/>
              </a:lnSpc>
              <a:buNone/>
            </a:pPr>
            <a:r>
              <a:rPr lang="en-US" sz="7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a SaaS-Based HRMS?</a:t>
            </a:r>
            <a:endParaRPr lang="en-US" sz="7450" dirty="0"/>
          </a:p>
        </p:txBody>
      </p:sp>
      <p:sp>
        <p:nvSpPr>
          <p:cNvPr id="4" name="Shape 1"/>
          <p:cNvSpPr/>
          <p:nvPr/>
        </p:nvSpPr>
        <p:spPr>
          <a:xfrm>
            <a:off x="6152912" y="3189803"/>
            <a:ext cx="3810238" cy="2468404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6343293" y="3380184"/>
            <a:ext cx="571262" cy="571262"/>
          </a:xfrm>
          <a:prstGeom prst="roundRect">
            <a:avLst>
              <a:gd name="adj" fmla="val 16005065"/>
            </a:avLst>
          </a:prstGeom>
          <a:solidFill>
            <a:srgbClr val="2150F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336" y="3505081"/>
            <a:ext cx="257056" cy="3213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43293" y="4141827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Cloud-Hosted Platform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43293" y="4553426"/>
            <a:ext cx="342947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Browser-accessible system eliminating on-premise infrastructure needs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0153531" y="3189803"/>
            <a:ext cx="3810357" cy="2468404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10343912" y="3380184"/>
            <a:ext cx="571262" cy="571262"/>
          </a:xfrm>
          <a:prstGeom prst="roundRect">
            <a:avLst>
              <a:gd name="adj" fmla="val 16005065"/>
            </a:avLst>
          </a:prstGeom>
          <a:solidFill>
            <a:srgbClr val="2150F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0955" y="3505081"/>
            <a:ext cx="257056" cy="3213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3912" y="4141827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Unified Integration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0343912" y="4553426"/>
            <a:ext cx="342959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Combines recruiting, payroll, performance, benefits, and compliance management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152912" y="5848588"/>
            <a:ext cx="7810976" cy="1858804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6343293" y="6038969"/>
            <a:ext cx="571262" cy="571262"/>
          </a:xfrm>
          <a:prstGeom prst="roundRect">
            <a:avLst>
              <a:gd name="adj" fmla="val 16005065"/>
            </a:avLst>
          </a:prstGeom>
          <a:solidFill>
            <a:srgbClr val="2150F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336" y="6163866"/>
            <a:ext cx="257056" cy="3213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43293" y="6800612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Process Automation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6343293" y="7212211"/>
            <a:ext cx="7430214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Centralizes employee data while automating routine HR administrative tasks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86408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Core Features Explored in the Project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Talent Acquisition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Recruiting &amp; onboarding automation streamlining new hire processes from application to first-day experience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488883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Employee Self-Service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Intuitive portals enabling leave requests, training enrollment, and personal data management with minimal HR intervention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488883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Security &amp; Compliance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Robust data protection features and regulatory compliance tools to ensure security and adherence to standards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72313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1084" y="5429607"/>
            <a:ext cx="3268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Manager Self-Service (MSS)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084" y="592002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Empowering managers with tools to oversee team operations, approvals, performance reviews, and reporting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172313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5842" y="5429607"/>
            <a:ext cx="3946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Leave &amp; Attendance Management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5842" y="592002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Automated tracking, approval workflows, and policy enforcement for employee leave and attendance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542" y="641271"/>
            <a:ext cx="6781443" cy="637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Benefits for Businesses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42" y="1584127"/>
            <a:ext cx="1019413" cy="1501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36790" y="1787962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Time Optimization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36790" y="2228850"/>
            <a:ext cx="64936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Saves HR teams significant time by automating repetitive tasks, enabling focus on strategic workforce planning initiatives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42" y="3085147"/>
            <a:ext cx="1019413" cy="15010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6790" y="3288983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Enhanced Engagement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36790" y="3729871"/>
            <a:ext cx="64936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Boosts employee satisfaction and retention through continuous performance insights and transparent career development pathways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42" y="4586168"/>
            <a:ext cx="1019413" cy="15010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36790" y="4790003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Digital Efficiency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36790" y="5230892"/>
            <a:ext cx="64936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Eliminates paperwork and reduces errors with centralized, secure digital record-keeping and audit trails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42" y="6087189"/>
            <a:ext cx="1019413" cy="15010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36790" y="6291024"/>
            <a:ext cx="254865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Workforce Flexibility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36790" y="6731913"/>
            <a:ext cx="649366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Supports hybrid and remote workforces with secure anytime, anywhere access to critical HR functions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708" y="556260"/>
            <a:ext cx="7728585" cy="1744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Advanced Analytics &amp; Reporting Capabilities</a:t>
            </a:r>
            <a:endParaRPr lang="en-US" sz="5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8" y="2603778"/>
            <a:ext cx="505539" cy="505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6017" y="2723793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Real-Time Dashboards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466017" y="3160990"/>
            <a:ext cx="6970276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visibility into turnover rates, headcount trends, compensation equity analysis, and employee engagement metrics for informed decision-decision-making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8" y="4536281"/>
            <a:ext cx="505539" cy="5055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66017" y="4656296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Predictive Analytics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466017" y="5093494"/>
            <a:ext cx="6970276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Advanced algorithms forecast future hiring needs and identify potential flight risks before they become costly turnover events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8" y="6145173"/>
            <a:ext cx="505539" cy="5055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66017" y="6265188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Insights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466017" y="6702385"/>
            <a:ext cx="6970276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Data-driven intelligence empowers HR professionals to transition from administrative support to strategic business advisors driving organizational success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10362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Competitive Landscape &amp; Leading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2272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Market Leaders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Top SaaS HRMS providers include BambooHR, UKG, HiBob, and Deel, each commanding significant market share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2272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Differentiators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Industry-specific features, comprehensive global payroll support, and advanced people analytics capabilities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2272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Pricing Models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Analysis reveals diverse approaches: subscription-based, custom quote-based, and freemium tiers for different market segments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385" y="780693"/>
            <a:ext cx="4296132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Project Outcomes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1385" y="1575435"/>
            <a:ext cx="7941231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comprehensive business analysis culminated in a series of critical documents, each defining a crucial aspect of the SaaS HRMS project's success.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85" y="2318266"/>
            <a:ext cx="429578" cy="4295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45751" y="2420183"/>
            <a:ext cx="2268736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BRD: Strategic Alignment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245751" y="2791778"/>
            <a:ext cx="3218855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Clearly defined business objectives and stakeholder expectations, ensuring the HRMS solution addresses core organizational needs.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394" y="2318266"/>
            <a:ext cx="429578" cy="4295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761" y="2420183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FRD: Core Functionality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5323761" y="2791778"/>
            <a:ext cx="3218855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Detailed specifications for all system features, enabling development teams to build a robust and user-friendly platform.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85" y="4234577"/>
            <a:ext cx="429578" cy="42957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45751" y="4336494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PRD: Product Vision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245751" y="4708088"/>
            <a:ext cx="3218855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Outlined the product's scope, features, and user stories, providing a roadmap for development and future enhancements.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394" y="4234577"/>
            <a:ext cx="429578" cy="42957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323761" y="4336494"/>
            <a:ext cx="24145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SRD: Technical Foundation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5323761" y="4708088"/>
            <a:ext cx="3218855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Established the technical architecture, infrastructure, and performance requirements for a scalable and secure HRMS.</a:t>
            </a:r>
            <a:endParaRPr lang="en-US" sz="13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385" y="6150888"/>
            <a:ext cx="429578" cy="42957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245751" y="6252805"/>
            <a:ext cx="231493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URD: User-Centric Design</a:t>
            </a:r>
            <a:endParaRPr lang="en-US" sz="1650" dirty="0"/>
          </a:p>
        </p:txBody>
      </p:sp>
      <p:sp>
        <p:nvSpPr>
          <p:cNvPr id="19" name="Text 11"/>
          <p:cNvSpPr/>
          <p:nvPr/>
        </p:nvSpPr>
        <p:spPr>
          <a:xfrm>
            <a:off x="1245751" y="6624399"/>
            <a:ext cx="3218855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Captured user needs and workflows, ensuring the system delivers an intuitive and efficient experience for all end-users.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799</Words>
  <Application>Microsoft Office PowerPoint</Application>
  <PresentationFormat>Custom</PresentationFormat>
  <Paragraphs>108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Heebo</vt:lpstr>
      <vt:lpstr>Crimson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Sooraj Shetty</cp:lastModifiedBy>
  <cp:revision>3</cp:revision>
  <dcterms:created xsi:type="dcterms:W3CDTF">2025-10-08T20:38:44Z</dcterms:created>
  <dcterms:modified xsi:type="dcterms:W3CDTF">2025-10-08T20:41:42Z</dcterms:modified>
</cp:coreProperties>
</file>